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567" r:id="rId2"/>
    <p:sldId id="568" r:id="rId3"/>
    <p:sldId id="589" r:id="rId4"/>
    <p:sldId id="588" r:id="rId5"/>
    <p:sldId id="590" r:id="rId6"/>
    <p:sldId id="592" r:id="rId7"/>
    <p:sldId id="591" r:id="rId8"/>
    <p:sldId id="570" r:id="rId9"/>
    <p:sldId id="581" r:id="rId10"/>
    <p:sldId id="587" r:id="rId11"/>
    <p:sldId id="586" r:id="rId12"/>
    <p:sldId id="576" r:id="rId13"/>
    <p:sldId id="579" r:id="rId14"/>
    <p:sldId id="580" r:id="rId15"/>
    <p:sldId id="582" r:id="rId16"/>
    <p:sldId id="583" r:id="rId17"/>
    <p:sldId id="585" r:id="rId18"/>
    <p:sldId id="574" r:id="rId19"/>
    <p:sldId id="5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14"/>
    <p:restoredTop sz="84013"/>
  </p:normalViewPr>
  <p:slideViewPr>
    <p:cSldViewPr snapToGrid="0" snapToObjects="1">
      <p:cViewPr>
        <p:scale>
          <a:sx n="95" d="100"/>
          <a:sy n="95" d="100"/>
        </p:scale>
        <p:origin x="28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DD7B-2448-2541-AAB9-DBC91E31B327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E3131-3C16-194D-BD5A-6951E85A0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05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1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68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71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08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47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00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73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57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5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45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8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93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77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94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81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72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16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71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60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mothereff.in/binary-asci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ngle-precision_floating-point_format" TargetMode="External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Autofit/>
          </a:bodyPr>
          <a:lstStyle/>
          <a:p>
            <a:r>
              <a:rPr lang="en-US" sz="2400" dirty="0" smtClean="0"/>
              <a:t>Data Science Methods for Clean Energy Research (DSMCER)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94360" y="2812059"/>
            <a:ext cx="777240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UW DIRECT</a:t>
            </a:r>
          </a:p>
          <a:p>
            <a:r>
              <a:rPr lang="en-US" sz="2400" dirty="0" smtClean="0"/>
              <a:t>(Data Intensive Research Enabling Cutting-edge Tech)</a:t>
            </a:r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56255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 by un-example?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10 minute exercise </a:t>
            </a:r>
          </a:p>
          <a:p>
            <a:pPr lvl="1"/>
            <a:r>
              <a:rPr lang="en-US" dirty="0" smtClean="0"/>
              <a:t>Turn to a neighbor</a:t>
            </a:r>
          </a:p>
          <a:p>
            <a:pPr lvl="1"/>
            <a:r>
              <a:rPr lang="en-US" dirty="0" smtClean="0"/>
              <a:t>Introduce yourself</a:t>
            </a:r>
          </a:p>
          <a:p>
            <a:pPr lvl="2"/>
            <a:r>
              <a:rPr lang="en-US" dirty="0" smtClean="0"/>
              <a:t>Department</a:t>
            </a:r>
          </a:p>
          <a:p>
            <a:pPr lvl="2"/>
            <a:r>
              <a:rPr lang="en-US" dirty="0" smtClean="0"/>
              <a:t>Research area</a:t>
            </a:r>
          </a:p>
          <a:p>
            <a:pPr lvl="2"/>
            <a:r>
              <a:rPr lang="en-US" dirty="0" smtClean="0"/>
              <a:t>Favorite color</a:t>
            </a:r>
          </a:p>
          <a:p>
            <a:pPr lvl="1"/>
            <a:r>
              <a:rPr lang="en-US" dirty="0" smtClean="0"/>
              <a:t>Find the worst scientific visualization you can</a:t>
            </a:r>
          </a:p>
        </p:txBody>
      </p:sp>
    </p:spTree>
    <p:extLst>
      <p:ext uri="{BB962C8B-B14F-4D97-AF65-F5344CB8AC3E}">
        <p14:creationId xmlns:p14="http://schemas.microsoft.com/office/powerpoint/2010/main" val="188993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Drop URLs to your worst figures in Slack</a:t>
            </a:r>
          </a:p>
          <a:p>
            <a:endParaRPr lang="en-US" dirty="0" smtClean="0"/>
          </a:p>
          <a:p>
            <a:r>
              <a:rPr lang="en-US" dirty="0" smtClean="0"/>
              <a:t>I’ll bring them up on the screens for us to discuss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and share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25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Know your audience</a:t>
            </a:r>
          </a:p>
          <a:p>
            <a:pPr lvl="1"/>
            <a:r>
              <a:rPr lang="en-US" dirty="0" smtClean="0"/>
              <a:t>What are the expectations?</a:t>
            </a:r>
          </a:p>
          <a:p>
            <a:pPr lvl="1"/>
            <a:r>
              <a:rPr lang="en-US" dirty="0" smtClean="0"/>
              <a:t>Error bars?</a:t>
            </a:r>
          </a:p>
          <a:p>
            <a:pPr lvl="1"/>
            <a:r>
              <a:rPr lang="en-US" dirty="0" smtClean="0"/>
              <a:t>Units?</a:t>
            </a:r>
          </a:p>
          <a:p>
            <a:pPr lvl="1"/>
            <a:r>
              <a:rPr lang="en-US" dirty="0" smtClean="0"/>
              <a:t>Axis labels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Are they experts?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2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Know your message</a:t>
            </a:r>
          </a:p>
          <a:p>
            <a:pPr lvl="1"/>
            <a:r>
              <a:rPr lang="en-US" dirty="0" smtClean="0"/>
              <a:t>What exactly are you trying to convey?</a:t>
            </a:r>
          </a:p>
          <a:p>
            <a:pPr lvl="1"/>
            <a:r>
              <a:rPr lang="en-US" dirty="0" smtClean="0"/>
              <a:t>How does it fit into the narrative of your presentation, manuscript, etc.?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How do you make figures for a manuscript?</a:t>
            </a:r>
          </a:p>
          <a:p>
            <a:pPr lvl="2"/>
            <a:r>
              <a:rPr lang="en-US" dirty="0" smtClean="0"/>
              <a:t>Text then figure?</a:t>
            </a:r>
          </a:p>
          <a:p>
            <a:pPr lvl="2"/>
            <a:r>
              <a:rPr lang="en-US" dirty="0" smtClean="0"/>
              <a:t>Figure then text?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9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Know your </a:t>
            </a:r>
            <a:r>
              <a:rPr lang="en-US" dirty="0" smtClean="0"/>
              <a:t>medium</a:t>
            </a:r>
          </a:p>
          <a:p>
            <a:pPr lvl="1"/>
            <a:r>
              <a:rPr lang="en-US" dirty="0" smtClean="0"/>
              <a:t>Is your medium static?</a:t>
            </a:r>
          </a:p>
          <a:p>
            <a:pPr lvl="1"/>
            <a:r>
              <a:rPr lang="en-US" dirty="0" smtClean="0"/>
              <a:t>What colors does it support?  Backlighting?</a:t>
            </a:r>
            <a:endParaRPr lang="en-US" dirty="0"/>
          </a:p>
          <a:p>
            <a:pPr lvl="1"/>
            <a:r>
              <a:rPr lang="en-US" dirty="0" smtClean="0"/>
              <a:t>Does it support 3D?</a:t>
            </a:r>
          </a:p>
          <a:p>
            <a:pPr lvl="1"/>
            <a:r>
              <a:rPr lang="en-US" dirty="0" smtClean="0"/>
              <a:t>What about 4D?</a:t>
            </a:r>
          </a:p>
          <a:p>
            <a:pPr lvl="1"/>
            <a:r>
              <a:rPr lang="en-US" dirty="0" smtClean="0"/>
              <a:t>Whole poster infographic?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12" y="1862417"/>
            <a:ext cx="7194176" cy="431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7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Text isn’t optional</a:t>
            </a:r>
          </a:p>
          <a:p>
            <a:pPr lvl="1"/>
            <a:r>
              <a:rPr lang="en-US" dirty="0" smtClean="0"/>
              <a:t>What do I mean here?</a:t>
            </a:r>
          </a:p>
          <a:p>
            <a:pPr lvl="1"/>
            <a:r>
              <a:rPr lang="en-US" dirty="0" smtClean="0"/>
              <a:t>Captions</a:t>
            </a:r>
          </a:p>
          <a:p>
            <a:pPr lvl="1"/>
            <a:r>
              <a:rPr lang="en-US" dirty="0" smtClean="0"/>
              <a:t>Axis labels</a:t>
            </a:r>
          </a:p>
          <a:p>
            <a:pPr lvl="1"/>
            <a:r>
              <a:rPr lang="en-US" dirty="0" smtClean="0"/>
              <a:t>Legends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Color is important</a:t>
            </a:r>
          </a:p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What are you trying to accomplish with color?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Diverging vs. sequential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Click this link:</a:t>
            </a:r>
          </a:p>
          <a:p>
            <a:pPr lvl="2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colorbrewer2.org</a:t>
            </a:r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24" y="3788344"/>
            <a:ext cx="3958303" cy="317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7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Color is important</a:t>
            </a:r>
          </a:p>
          <a:p>
            <a:pPr lvl="1"/>
            <a:r>
              <a:rPr lang="en-US" dirty="0" smtClean="0"/>
              <a:t>~10% of people have some form of color blindness</a:t>
            </a:r>
            <a:endParaRPr lang="en-US" dirty="0" smtClean="0"/>
          </a:p>
          <a:p>
            <a:pPr lvl="1"/>
            <a:r>
              <a:rPr lang="en-US" dirty="0" smtClean="0"/>
              <a:t>Deuteranomaly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Green</a:t>
            </a:r>
            <a:r>
              <a:rPr lang="en-US" dirty="0" smtClean="0"/>
              <a:t> “confusion”</a:t>
            </a:r>
          </a:p>
          <a:p>
            <a:pPr lvl="2"/>
            <a:r>
              <a:rPr lang="en-US" dirty="0" smtClean="0"/>
              <a:t>~8% of men</a:t>
            </a:r>
          </a:p>
          <a:p>
            <a:pPr lvl="1"/>
            <a:r>
              <a:rPr lang="en-US" dirty="0" smtClean="0"/>
              <a:t>Alternative to default Red / Green</a:t>
            </a:r>
          </a:p>
          <a:p>
            <a:pPr lvl="2"/>
            <a:r>
              <a:rPr lang="en-US" b="1" dirty="0" smtClean="0">
                <a:solidFill>
                  <a:srgbClr val="FF40FF"/>
                </a:solidFill>
              </a:rPr>
              <a:t>Magenta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rgbClr val="73FEFF"/>
                </a:solidFill>
              </a:rPr>
              <a:t>Cyan</a:t>
            </a:r>
            <a:endParaRPr lang="en-US" b="1" dirty="0">
              <a:solidFill>
                <a:srgbClr val="73FE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36" y="4518212"/>
            <a:ext cx="3048864" cy="244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7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Do no evil</a:t>
            </a:r>
          </a:p>
          <a:p>
            <a:pPr lvl="1"/>
            <a:r>
              <a:rPr lang="en-US" dirty="0"/>
              <a:t>There is a fine line between changing a visualization </a:t>
            </a:r>
            <a:r>
              <a:rPr lang="en-US" dirty="0" smtClean="0"/>
              <a:t>to show </a:t>
            </a:r>
            <a:r>
              <a:rPr lang="en-US" dirty="0"/>
              <a:t>a scientific conclusion and implying a </a:t>
            </a:r>
            <a:r>
              <a:rPr lang="en-US" dirty="0" smtClean="0"/>
              <a:t>scientific conclusion </a:t>
            </a:r>
            <a:r>
              <a:rPr lang="en-US" dirty="0"/>
              <a:t>by changing a </a:t>
            </a:r>
            <a:r>
              <a:rPr lang="en-US" dirty="0" smtClean="0"/>
              <a:t>visualization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0" y="3482156"/>
            <a:ext cx="9144000" cy="30671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5152" y="6483287"/>
            <a:ext cx="8296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ploscompbiol</a:t>
            </a:r>
            <a:r>
              <a:rPr lang="en-US" dirty="0"/>
              <a:t>/</a:t>
            </a:r>
            <a:r>
              <a:rPr lang="en-US" dirty="0" err="1"/>
              <a:t>article?id</a:t>
            </a:r>
            <a:r>
              <a:rPr lang="en-US" dirty="0"/>
              <a:t>=10.1371/journal.pcbi.1003833</a:t>
            </a:r>
          </a:p>
        </p:txBody>
      </p:sp>
    </p:spTree>
    <p:extLst>
      <p:ext uri="{BB962C8B-B14F-4D97-AF65-F5344CB8AC3E}">
        <p14:creationId xmlns:p14="http://schemas.microsoft.com/office/powerpoint/2010/main" val="42948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Avoid </a:t>
            </a:r>
            <a:r>
              <a:rPr lang="en-US" dirty="0" err="1" smtClean="0"/>
              <a:t>chartjunk</a:t>
            </a:r>
            <a:r>
              <a:rPr lang="en-US" dirty="0" smtClean="0"/>
              <a:t> (taken from PLOS article)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1554"/>
            <a:ext cx="9144000" cy="397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599" y="6390385"/>
            <a:ext cx="8296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ploscompbiol</a:t>
            </a:r>
            <a:r>
              <a:rPr lang="en-US" dirty="0"/>
              <a:t>/</a:t>
            </a:r>
            <a:r>
              <a:rPr lang="en-US" dirty="0" err="1"/>
              <a:t>article?id</a:t>
            </a:r>
            <a:r>
              <a:rPr lang="en-US" dirty="0"/>
              <a:t>=10.1371/journal.pcbi.1003833</a:t>
            </a:r>
          </a:p>
        </p:txBody>
      </p:sp>
    </p:spTree>
    <p:extLst>
      <p:ext uri="{BB962C8B-B14F-4D97-AF65-F5344CB8AC3E}">
        <p14:creationId xmlns:p14="http://schemas.microsoft.com/office/powerpoint/2010/main" val="89064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Questions from last </a:t>
            </a:r>
            <a:r>
              <a:rPr lang="en-US" dirty="0" smtClean="0"/>
              <a:t>class</a:t>
            </a:r>
            <a:r>
              <a:rPr lang="en-US" dirty="0" smtClean="0"/>
              <a:t>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Homework questions?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Thoughts on a HW 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Memory organization</a:t>
            </a:r>
          </a:p>
          <a:p>
            <a:pPr lvl="1"/>
            <a:r>
              <a:rPr lang="en-US" dirty="0" smtClean="0"/>
              <a:t>Gigabytes = 1024 megabytes = 1024 kilobytes = 1024 bytes = 8 bits</a:t>
            </a:r>
          </a:p>
          <a:p>
            <a:pPr lvl="1"/>
            <a:r>
              <a:rPr lang="en-US" dirty="0" smtClean="0"/>
              <a:t>Bit = 1 or 1 (binary)</a:t>
            </a:r>
          </a:p>
          <a:p>
            <a:pPr lvl="1"/>
            <a:r>
              <a:rPr lang="en-US" dirty="0" smtClean="0"/>
              <a:t>How many unique values for a byte?</a:t>
            </a:r>
          </a:p>
          <a:p>
            <a:pPr lvl="2"/>
            <a:r>
              <a:rPr lang="en-US" dirty="0" smtClean="0"/>
              <a:t>If it had a sign?</a:t>
            </a:r>
          </a:p>
        </p:txBody>
      </p:sp>
    </p:spTree>
    <p:extLst>
      <p:ext uri="{BB962C8B-B14F-4D97-AF65-F5344CB8AC3E}">
        <p14:creationId xmlns:p14="http://schemas.microsoft.com/office/powerpoint/2010/main" val="53929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Thoughts on a HW 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Memory organization</a:t>
            </a:r>
          </a:p>
          <a:p>
            <a:pPr lvl="1"/>
            <a:r>
              <a:rPr lang="en-US" dirty="0" smtClean="0"/>
              <a:t>Characters are represented by bytes</a:t>
            </a:r>
          </a:p>
          <a:p>
            <a:pPr lvl="2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mothereff.in/binary-ascii</a:t>
            </a:r>
            <a:endParaRPr lang="en-US" dirty="0" smtClean="0"/>
          </a:p>
          <a:p>
            <a:pPr lvl="1"/>
            <a:r>
              <a:rPr lang="en-US" dirty="0" smtClean="0"/>
              <a:t>Integers can be represented by bytes</a:t>
            </a:r>
          </a:p>
          <a:p>
            <a:pPr lvl="2"/>
            <a:r>
              <a:rPr lang="en-US" dirty="0" smtClean="0"/>
              <a:t>00000000 = 0</a:t>
            </a:r>
          </a:p>
          <a:p>
            <a:pPr lvl="2"/>
            <a:r>
              <a:rPr lang="en-US" dirty="0" smtClean="0"/>
              <a:t>00000001 = 1</a:t>
            </a:r>
          </a:p>
          <a:p>
            <a:pPr lvl="2"/>
            <a:r>
              <a:rPr lang="en-US" dirty="0" smtClean="0"/>
              <a:t>00000010 = 2</a:t>
            </a:r>
          </a:p>
          <a:p>
            <a:pPr lvl="2"/>
            <a:r>
              <a:rPr lang="en-US" dirty="0" smtClean="0"/>
              <a:t>00000011 = 3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892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Thoughts on a HW 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Memory organization</a:t>
            </a:r>
          </a:p>
          <a:p>
            <a:pPr lvl="1"/>
            <a:r>
              <a:rPr lang="en-US" dirty="0" smtClean="0"/>
              <a:t>Floating point (i.e. numbers with a decimal point) are represented by multiple bytes</a:t>
            </a:r>
          </a:p>
          <a:p>
            <a:pPr lvl="1"/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en.wikipedia.org/wiki/Single-precision_floating-point_format</a:t>
            </a:r>
            <a:endParaRPr lang="en-US" sz="2000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6343"/>
            <a:ext cx="9144000" cy="1162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2694"/>
            <a:ext cx="9144000" cy="12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Pandas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Let’s do a review of some pandas features</a:t>
            </a:r>
          </a:p>
          <a:p>
            <a:endParaRPr lang="en-US" dirty="0"/>
          </a:p>
          <a:p>
            <a:endParaRPr lang="en-US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0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Viz</a:t>
            </a:r>
            <a:r>
              <a:rPr lang="en-US" dirty="0" smtClean="0"/>
              <a:t> &amp; Making Figures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The actual lecture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4" y="2377871"/>
            <a:ext cx="4171952" cy="417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2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wrong with this figure?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29" y="1138129"/>
            <a:ext cx="76200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2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wrong with this figure?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501" y="1753987"/>
            <a:ext cx="4100998" cy="4431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047" y="6494929"/>
            <a:ext cx="430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Amari </a:t>
            </a:r>
            <a:r>
              <a:rPr lang="en-US" i="1" dirty="0" smtClean="0"/>
              <a:t>et al</a:t>
            </a:r>
            <a:r>
              <a:rPr lang="en-US" dirty="0" smtClean="0"/>
              <a:t>.  Nature (Wired best vis of 2014)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2047" y="2716306"/>
            <a:ext cx="22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Coronal mass ejection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2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19031</TotalTime>
  <Words>496</Words>
  <Application>Microsoft Macintosh PowerPoint</Application>
  <PresentationFormat>On-screen Show (4:3)</PresentationFormat>
  <Paragraphs>132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Calibri</vt:lpstr>
      <vt:lpstr>Arial</vt:lpstr>
      <vt:lpstr>Office Theme</vt:lpstr>
      <vt:lpstr>Data Science Methods for Clean Energy Research (DSMCER)</vt:lpstr>
      <vt:lpstr>Review?</vt:lpstr>
      <vt:lpstr>Thoughts on a HW Q</vt:lpstr>
      <vt:lpstr>Thoughts on a HW Q</vt:lpstr>
      <vt:lpstr>Thoughts on a HW Q</vt:lpstr>
      <vt:lpstr>Review Pandas</vt:lpstr>
      <vt:lpstr>Viz &amp; Making Figures</vt:lpstr>
      <vt:lpstr>What is wrong with this figure?</vt:lpstr>
      <vt:lpstr>What is wrong with this figure?</vt:lpstr>
      <vt:lpstr>Learn by un-example?</vt:lpstr>
      <vt:lpstr>Show and share</vt:lpstr>
      <vt:lpstr>Basic principles</vt:lpstr>
      <vt:lpstr>Basic principles</vt:lpstr>
      <vt:lpstr>Basic principles</vt:lpstr>
      <vt:lpstr>Basic principles</vt:lpstr>
      <vt:lpstr>Basic principles</vt:lpstr>
      <vt:lpstr>Basic principles</vt:lpstr>
      <vt:lpstr>Basic principles</vt:lpstr>
      <vt:lpstr>Basic principles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622</cp:revision>
  <cp:lastPrinted>2018-01-04T18:38:40Z</cp:lastPrinted>
  <dcterms:created xsi:type="dcterms:W3CDTF">2015-01-21T04:58:27Z</dcterms:created>
  <dcterms:modified xsi:type="dcterms:W3CDTF">2018-01-18T17:35:07Z</dcterms:modified>
</cp:coreProperties>
</file>